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38"/>
  </p:notesMasterIdLst>
  <p:sldIdLst>
    <p:sldId id="314" r:id="rId4"/>
    <p:sldId id="295" r:id="rId5"/>
    <p:sldId id="310" r:id="rId6"/>
    <p:sldId id="311" r:id="rId7"/>
    <p:sldId id="283" r:id="rId8"/>
    <p:sldId id="312" r:id="rId9"/>
    <p:sldId id="296" r:id="rId10"/>
    <p:sldId id="298" r:id="rId11"/>
    <p:sldId id="299" r:id="rId12"/>
    <p:sldId id="301" r:id="rId13"/>
    <p:sldId id="302" r:id="rId14"/>
    <p:sldId id="303" r:id="rId15"/>
    <p:sldId id="284" r:id="rId16"/>
    <p:sldId id="309" r:id="rId17"/>
    <p:sldId id="335" r:id="rId18"/>
    <p:sldId id="286" r:id="rId19"/>
    <p:sldId id="287" r:id="rId20"/>
    <p:sldId id="288" r:id="rId21"/>
    <p:sldId id="322" r:id="rId22"/>
    <p:sldId id="323" r:id="rId23"/>
    <p:sldId id="325" r:id="rId24"/>
    <p:sldId id="328" r:id="rId25"/>
    <p:sldId id="333" r:id="rId26"/>
    <p:sldId id="326" r:id="rId27"/>
    <p:sldId id="327" r:id="rId28"/>
    <p:sldId id="329" r:id="rId29"/>
    <p:sldId id="332" r:id="rId30"/>
    <p:sldId id="330" r:id="rId31"/>
    <p:sldId id="331" r:id="rId32"/>
    <p:sldId id="306" r:id="rId33"/>
    <p:sldId id="274" r:id="rId34"/>
    <p:sldId id="276" r:id="rId35"/>
    <p:sldId id="277" r:id="rId36"/>
    <p:sldId id="31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1008"/>
    <a:srgbClr val="0000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6459" autoAdjust="0"/>
  </p:normalViewPr>
  <p:slideViewPr>
    <p:cSldViewPr>
      <p:cViewPr>
        <p:scale>
          <a:sx n="60" d="100"/>
          <a:sy n="60" d="100"/>
        </p:scale>
        <p:origin x="-1398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5E427-0D1F-4788-BE31-662CEE8BB6C1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CC9A7-C219-4C39-AD0A-AD42F57D1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0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9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7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8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09B40BA-38F0-407E-8AC4-0A5A19D72B7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79DB3D-9F05-48E4-94BC-57905A960C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9B40BA-38F0-407E-8AC4-0A5A19D72B7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79DB3D-9F05-48E4-94BC-57905A960C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09B40BA-38F0-407E-8AC4-0A5A19D72B7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79DB3D-9F05-48E4-94BC-57905A960C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9B40BA-38F0-407E-8AC4-0A5A19D72B7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79DB3D-9F05-48E4-94BC-57905A960C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9B40BA-38F0-407E-8AC4-0A5A19D72B7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79DB3D-9F05-48E4-94BC-57905A960CA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89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9B40BA-38F0-407E-8AC4-0A5A19D72B7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79DB3D-9F05-48E4-94BC-57905A960CA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16.10.2019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79DB3D-9F05-48E4-94BC-57905A960CA9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25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16.10.2019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79DB3D-9F05-48E4-94BC-57905A960CA9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15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16.10.2019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5348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16.10.2019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3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16.10.2019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C79DB3D-9F05-48E4-94BC-57905A960CA9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18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16.10.2019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85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16.10.2019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8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90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16.10.2019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77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16.10.2019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7485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16.10.2019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05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16.10.2019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8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2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3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6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7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40BA-38F0-407E-8AC4-0A5A19D72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DB3D-9F05-48E4-94BC-57905A960C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2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40BA-38F0-407E-8AC4-0A5A19D72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9DB3D-9F05-48E4-94BC-57905A960C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5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9B40BA-38F0-407E-8AC4-0A5A19D72B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79DB3D-9F05-48E4-94BC-57905A960C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9B40BA-38F0-407E-8AC4-0A5A19D72B73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16.10.2019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79DB3D-9F05-48E4-94BC-57905A960CA9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9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04664"/>
            <a:ext cx="8136904" cy="20882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«Средняя школа № 1 г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Вилейки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5" t="51940" r="22252" b="22630"/>
          <a:stretch/>
        </p:blipFill>
        <p:spPr bwMode="auto">
          <a:xfrm>
            <a:off x="1979712" y="2348880"/>
            <a:ext cx="652280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4" t="11748" r="13576" b="5071"/>
          <a:stretch/>
        </p:blipFill>
        <p:spPr>
          <a:xfrm>
            <a:off x="0" y="30468"/>
            <a:ext cx="9144000" cy="6926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4" t="11455" r="10774" b="5071"/>
          <a:stretch/>
        </p:blipFill>
        <p:spPr>
          <a:xfrm>
            <a:off x="0" y="-49668"/>
            <a:ext cx="9143999" cy="6907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2" t="10872" r="13108" b="6238"/>
          <a:stretch/>
        </p:blipFill>
        <p:spPr>
          <a:xfrm>
            <a:off x="179512" y="0"/>
            <a:ext cx="8964488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4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2" b="37012"/>
          <a:stretch/>
        </p:blipFill>
        <p:spPr>
          <a:xfrm>
            <a:off x="539552" y="404664"/>
            <a:ext cx="7920880" cy="4779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45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976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4773" y="-848475"/>
            <a:ext cx="6690519" cy="8352928"/>
          </a:xfrm>
          <a:prstGeom prst="roundRect">
            <a:avLst>
              <a:gd name="adj" fmla="val 11347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243408"/>
            <a:ext cx="9144000" cy="674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50" y="5373216"/>
            <a:ext cx="8856984" cy="121825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стреча </a:t>
            </a:r>
            <a:r>
              <a:rPr lang="ru-RU" dirty="0"/>
              <a:t>с Кислым Владимиром Владимировичем, доцентом, кандидатом сельскохозяйственных наук Гродненского государственного аграрного университета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2222"/>
          <a:stretch>
            <a:fillRect/>
          </a:stretch>
        </p:blipFill>
        <p:spPr bwMode="auto">
          <a:xfrm>
            <a:off x="971600" y="0"/>
            <a:ext cx="7243192" cy="543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3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332656"/>
            <a:ext cx="7236296" cy="63367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ресурсного центра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профессиональном становлении учащихся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</a:t>
            </a:r>
            <a:r>
              <a:rPr lang="ru-RU" sz="24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директора по воспитательной работе государственного учреждения образования </a:t>
            </a:r>
            <a:r>
              <a:rPr lang="ru-RU" sz="24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школа </a:t>
            </a:r>
            <a:r>
              <a:rPr lang="ru-RU" sz="24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 </a:t>
            </a:r>
            <a:r>
              <a:rPr lang="ru-RU" sz="24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Вилейки» </a:t>
            </a:r>
            <a:r>
              <a:rPr lang="ru-RU" sz="24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Раиса </a:t>
            </a:r>
            <a:r>
              <a:rPr lang="ru-RU" sz="24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Аркадьевна </a:t>
            </a:r>
            <a:r>
              <a:rPr lang="ru-RU" sz="2400" b="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Деруго</a:t>
            </a:r>
            <a:endParaRPr lang="ru-RU" sz="2800" b="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712968" cy="10801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Встреча со старшим преподавателем кафедры моделирования и проектирования БГАТУ  Шахраем Дмитрием Сергеевичем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r="7437"/>
          <a:stretch>
            <a:fillRect/>
          </a:stretch>
        </p:blipFill>
        <p:spPr bwMode="auto">
          <a:xfrm>
            <a:off x="1187624" y="0"/>
            <a:ext cx="6811144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3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01208"/>
            <a:ext cx="8424936" cy="998786"/>
          </a:xfrm>
        </p:spPr>
        <p:txBody>
          <a:bodyPr/>
          <a:lstStyle/>
          <a:p>
            <a:pPr algn="ctr"/>
            <a:r>
              <a:rPr lang="ru-RU" dirty="0" smtClean="0"/>
              <a:t>Встреча с представителем воинской части города </a:t>
            </a:r>
            <a:r>
              <a:rPr lang="ru-RU" dirty="0" err="1" smtClean="0"/>
              <a:t>Воложина</a:t>
            </a:r>
            <a:r>
              <a:rPr lang="ru-RU" dirty="0" smtClean="0"/>
              <a:t> майором Юхновским Д.А.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747464"/>
            <a:ext cx="803528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6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208912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Встреча с преподавателем  </a:t>
            </a:r>
            <a:r>
              <a:rPr lang="ru-RU" dirty="0" err="1" smtClean="0"/>
              <a:t>УО«Вилейского</a:t>
            </a:r>
            <a:r>
              <a:rPr lang="ru-RU" dirty="0" smtClean="0"/>
              <a:t> государственного колледжа» </a:t>
            </a:r>
            <a:r>
              <a:rPr lang="ru-RU" dirty="0" err="1" smtClean="0"/>
              <a:t>Богуровой</a:t>
            </a:r>
            <a:r>
              <a:rPr lang="ru-RU" dirty="0" smtClean="0"/>
              <a:t> Г.В.</a:t>
            </a:r>
            <a:endParaRPr lang="ru-RU" dirty="0"/>
          </a:p>
        </p:txBody>
      </p:sp>
      <p:pic>
        <p:nvPicPr>
          <p:cNvPr id="19458" name="Picture 2" descr="G:\нормативкаа школьный лагерь\Новая папка\277813-DSCN02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48883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784976" cy="10801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Семинар по профориентации «Профессиональная работа в системе работы учреждений образования </a:t>
            </a:r>
            <a:r>
              <a:rPr lang="ru-RU" dirty="0" err="1" smtClean="0"/>
              <a:t>Вилейского</a:t>
            </a:r>
            <a:r>
              <a:rPr lang="ru-RU" dirty="0" smtClean="0"/>
              <a:t> района: подходы, методы, методики»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5255" y="0"/>
            <a:ext cx="7125137" cy="5343853"/>
          </a:xfrm>
        </p:spPr>
      </p:pic>
    </p:spTree>
    <p:extLst>
      <p:ext uri="{BB962C8B-B14F-4D97-AF65-F5344CB8AC3E}">
        <p14:creationId xmlns:p14="http://schemas.microsoft.com/office/powerpoint/2010/main" val="3375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496944" cy="936104"/>
          </a:xfrm>
        </p:spPr>
        <p:txBody>
          <a:bodyPr/>
          <a:lstStyle/>
          <a:p>
            <a:pPr algn="ctr"/>
            <a:r>
              <a:rPr lang="ru-RU" dirty="0" smtClean="0"/>
              <a:t>Встреча с представителями филиала МГПК УО РИПО </a:t>
            </a:r>
            <a:br>
              <a:rPr lang="ru-RU" dirty="0" smtClean="0"/>
            </a:br>
            <a:r>
              <a:rPr lang="ru-RU" dirty="0" err="1" smtClean="0"/>
              <a:t>Вегер</a:t>
            </a:r>
            <a:r>
              <a:rPr lang="ru-RU" dirty="0" smtClean="0"/>
              <a:t> О.Ю. и Мороз В.И.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r="3469"/>
          <a:stretch>
            <a:fillRect/>
          </a:stretch>
        </p:blipFill>
        <p:spPr bwMode="auto">
          <a:xfrm>
            <a:off x="1187624" y="0"/>
            <a:ext cx="6955160" cy="521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8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661248"/>
            <a:ext cx="8064896" cy="854770"/>
          </a:xfrm>
        </p:spPr>
        <p:txBody>
          <a:bodyPr/>
          <a:lstStyle/>
          <a:p>
            <a:pPr algn="ctr"/>
            <a:r>
              <a:rPr lang="ru-RU" dirty="0" smtClean="0"/>
              <a:t>Встреча с преподавателем УО «БГСХА» </a:t>
            </a:r>
            <a:r>
              <a:rPr lang="ru-RU" dirty="0" err="1" smtClean="0"/>
              <a:t>Михальченей</a:t>
            </a:r>
            <a:r>
              <a:rPr lang="ru-RU" dirty="0" smtClean="0"/>
              <a:t> Ю.Ч.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r="4335"/>
          <a:stretch>
            <a:fillRect/>
          </a:stretch>
        </p:blipFill>
        <p:spPr bwMode="auto">
          <a:xfrm>
            <a:off x="971600" y="0"/>
            <a:ext cx="7272808" cy="5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5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33256"/>
            <a:ext cx="8496944" cy="566738"/>
          </a:xfrm>
        </p:spPr>
        <p:txBody>
          <a:bodyPr/>
          <a:lstStyle/>
          <a:p>
            <a:pPr algn="ctr"/>
            <a:r>
              <a:rPr lang="ru-RU" dirty="0" smtClean="0"/>
              <a:t>Классный час «В мире профессий с Машей и Медведем»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r="1542"/>
          <a:stretch>
            <a:fillRect/>
          </a:stretch>
        </p:blipFill>
        <p:spPr bwMode="auto">
          <a:xfrm>
            <a:off x="1043608" y="0"/>
            <a:ext cx="7416824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5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805264"/>
            <a:ext cx="7848872" cy="566738"/>
          </a:xfrm>
        </p:spPr>
        <p:txBody>
          <a:bodyPr/>
          <a:lstStyle/>
          <a:p>
            <a:pPr algn="ctr"/>
            <a:r>
              <a:rPr lang="ru-RU" dirty="0"/>
              <a:t>Классный час «В мире профессий с Машей и Медведем»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99" y="13193"/>
            <a:ext cx="7065963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2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805264"/>
            <a:ext cx="8208912" cy="566738"/>
          </a:xfrm>
        </p:spPr>
        <p:txBody>
          <a:bodyPr/>
          <a:lstStyle/>
          <a:p>
            <a:pPr algn="ctr"/>
            <a:r>
              <a:rPr lang="ru-RU" dirty="0" smtClean="0"/>
              <a:t>Классный час «Твой выбор – твоя судьба»</a:t>
            </a:r>
            <a:endParaRPr lang="ru-RU" dirty="0"/>
          </a:p>
        </p:txBody>
      </p:sp>
      <p:pic>
        <p:nvPicPr>
          <p:cNvPr id="20482" name="Picture 2" descr="G:\нормативкаа школьный лагерь\Новая папка\DSCN025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55" y="0"/>
            <a:ext cx="726029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1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33256"/>
            <a:ext cx="8136904" cy="566738"/>
          </a:xfrm>
        </p:spPr>
        <p:txBody>
          <a:bodyPr/>
          <a:lstStyle/>
          <a:p>
            <a:pPr algn="ctr"/>
            <a:r>
              <a:rPr lang="ru-RU" dirty="0" smtClean="0"/>
              <a:t>Внеклассное мероприятие «По волнам профессий»</a:t>
            </a:r>
            <a:endParaRPr lang="ru-RU" dirty="0"/>
          </a:p>
        </p:txBody>
      </p:sp>
      <p:pic>
        <p:nvPicPr>
          <p:cNvPr id="21506" name="Picture 2" descr="G:\нормативкаа школьный лагерь\Новая папка\281548-DSCN025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263953" cy="544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2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352928" cy="3168352"/>
          </a:xfrm>
        </p:spPr>
        <p:txBody>
          <a:bodyPr>
            <a:normAutofit/>
          </a:bodyPr>
          <a:lstStyle/>
          <a:p>
            <a:pPr algn="r"/>
            <a:r>
              <a:rPr lang="ru-RU" sz="3200" b="1" i="1" dirty="0" smtClean="0">
                <a:solidFill>
                  <a:srgbClr val="401008"/>
                </a:solidFill>
                <a:latin typeface="Times New Roman" pitchFamily="18" charset="0"/>
                <a:cs typeface="Times New Roman" pitchFamily="18" charset="0"/>
              </a:rPr>
              <a:t>Счастье не в том, чтобы делать всегда то, что хочешь, а в том, чтобы всегда хотеть того, что делаешь</a:t>
            </a:r>
            <a:br>
              <a:rPr lang="ru-RU" sz="3200" b="1" i="1" dirty="0" smtClean="0">
                <a:solidFill>
                  <a:srgbClr val="4010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40100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4010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401008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40100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401008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200" b="1" i="1" dirty="0" smtClean="0">
                <a:solidFill>
                  <a:srgbClr val="401008"/>
                </a:solidFill>
                <a:latin typeface="Times New Roman" pitchFamily="18" charset="0"/>
                <a:cs typeface="Times New Roman" pitchFamily="18" charset="0"/>
              </a:rPr>
              <a:t>Л. Толстой</a:t>
            </a:r>
            <a:endParaRPr lang="ru-RU" sz="3200" b="1" i="1" dirty="0">
              <a:solidFill>
                <a:srgbClr val="4010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Школа\Desktop\Р.А\SDC16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6" y="0"/>
            <a:ext cx="9409046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3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school1vileiyka.edu.minskregion.by/gallery/7/prof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4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school1vileiyka.edu.minskregion.by/gallery/7/08111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school1vileiyka.edu.minskregion.by/gallery/7/29031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" y="-1"/>
            <a:ext cx="9142238" cy="685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2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24128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>
                <a:solidFill>
                  <a:srgbClr val="401008"/>
                </a:solidFill>
                <a:latin typeface="Bookman Old Style" pitchFamily="18" charset="0"/>
              </a:rPr>
              <a:t>Спасибо за внимание!</a:t>
            </a:r>
            <a:r>
              <a:rPr lang="ru-RU" sz="8800" b="1" dirty="0">
                <a:solidFill>
                  <a:srgbClr val="401008"/>
                </a:solidFill>
                <a:latin typeface="Bookman Old Style" pitchFamily="18" charset="0"/>
              </a:rPr>
              <a:t/>
            </a:r>
            <a:br>
              <a:rPr lang="ru-RU" sz="8800" b="1" dirty="0">
                <a:solidFill>
                  <a:srgbClr val="401008"/>
                </a:solidFill>
                <a:latin typeface="Bookman Old Style" pitchFamily="18" charset="0"/>
              </a:rPr>
            </a:br>
            <a:endParaRPr lang="ru-RU" sz="8800" dirty="0">
              <a:solidFill>
                <a:srgbClr val="4010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3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686800" cy="1080120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chemeClr val="accent3">
                    <a:lumMod val="50000"/>
                  </a:schemeClr>
                </a:solidFill>
              </a:rPr>
              <a:t>Главная цель </a:t>
            </a:r>
            <a:r>
              <a:rPr lang="ru-RU" sz="3800" b="1" dirty="0" err="1" smtClean="0">
                <a:solidFill>
                  <a:schemeClr val="accent3">
                    <a:lumMod val="50000"/>
                  </a:schemeClr>
                </a:solidFill>
              </a:rPr>
              <a:t>профориентационной</a:t>
            </a: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</a:rPr>
              <a:t> работы:</a:t>
            </a:r>
            <a:endParaRPr lang="ru-RU" sz="3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32792" y="1484784"/>
            <a:ext cx="7467600" cy="48737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i="1" dirty="0" smtClean="0">
                <a:latin typeface="Times New Roman"/>
                <a:ea typeface="Calibri"/>
              </a:rPr>
              <a:t>расширение </a:t>
            </a:r>
            <a:r>
              <a:rPr lang="ru-RU" sz="3600" i="1" dirty="0">
                <a:latin typeface="Times New Roman"/>
                <a:ea typeface="Calibri"/>
              </a:rPr>
              <a:t>знаний учащихся и их родителей о профессиях, показе актуальности </a:t>
            </a:r>
            <a:r>
              <a:rPr lang="ru-RU" sz="3600" i="1" dirty="0" smtClean="0">
                <a:latin typeface="Times New Roman"/>
                <a:ea typeface="Calibri"/>
              </a:rPr>
              <a:t> правильного выбора  профессии</a:t>
            </a:r>
            <a:endParaRPr lang="ru-RU" sz="3600" dirty="0"/>
          </a:p>
          <a:p>
            <a:pPr>
              <a:lnSpc>
                <a:spcPct val="150000"/>
              </a:lnSpc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844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401008"/>
                </a:solidFill>
              </a:rPr>
              <a:t>Цель </a:t>
            </a:r>
            <a:r>
              <a:rPr lang="ru-RU" sz="3600" b="1" dirty="0">
                <a:solidFill>
                  <a:srgbClr val="401008"/>
                </a:solidFill>
              </a:rPr>
              <a:t>работы ресурсного центра </a:t>
            </a:r>
            <a:r>
              <a:rPr lang="ru-RU" sz="3600" b="1" dirty="0" smtClean="0">
                <a:solidFill>
                  <a:srgbClr val="401008"/>
                </a:solidFill>
              </a:rPr>
              <a:t>по профориентации:</a:t>
            </a:r>
            <a:endParaRPr lang="ru-RU" sz="3600" b="1" dirty="0">
              <a:solidFill>
                <a:srgbClr val="40100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8"/>
            <a:ext cx="8280920" cy="51121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800" i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ф</a:t>
            </a:r>
            <a:r>
              <a:rPr lang="ru-RU" sz="2800" i="1" dirty="0" smtClean="0">
                <a:latin typeface="Times New Roman"/>
                <a:ea typeface="Calibri"/>
                <a:cs typeface="Times New Roman"/>
              </a:rPr>
              <a:t>ормирование у 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учащихся способности к самостоятельному выбору профессии, оптимально соответствующей особенностям рынка труда; помощь выпускникам в социально профессиональной адаптации к построению личной профессиональной перспективы и дальнейшей коррекции профессиональных </a:t>
            </a:r>
            <a:r>
              <a:rPr lang="ru-RU" sz="2800" i="1" dirty="0" smtClean="0">
                <a:latin typeface="Times New Roman"/>
                <a:ea typeface="Calibri"/>
                <a:cs typeface="Times New Roman"/>
              </a:rPr>
              <a:t>намерений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90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77809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401008"/>
                </a:solidFill>
              </a:rPr>
              <a:t/>
            </a:r>
            <a:br>
              <a:rPr lang="ru-RU" sz="3600" b="1" dirty="0">
                <a:solidFill>
                  <a:srgbClr val="401008"/>
                </a:solidFill>
              </a:rPr>
            </a:br>
            <a:r>
              <a:rPr lang="ru-RU" sz="2800" b="1" dirty="0">
                <a:solidFill>
                  <a:srgbClr val="401008"/>
                </a:solidFill>
              </a:rPr>
              <a:t>Задачи деятельности Ресурсного центра по профориентации 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35568"/>
            <a:ext cx="8003232" cy="5233792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ru-RU" sz="32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обобщение </a:t>
            </a:r>
            <a:r>
              <a:rPr lang="ru-RU" sz="32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32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распространение </a:t>
            </a:r>
            <a:r>
              <a:rPr lang="ru-RU" sz="32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имеющегося положительного </a:t>
            </a:r>
            <a:r>
              <a:rPr lang="ru-RU" sz="32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опыта; </a:t>
            </a:r>
            <a:endParaRPr lang="ru-RU" sz="1200" i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Arial" charset="0"/>
              <a:buChar char="•"/>
            </a:pPr>
            <a:r>
              <a:rPr lang="ru-RU" sz="32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формирование </a:t>
            </a:r>
            <a:r>
              <a:rPr lang="ru-RU" sz="32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информационно-образовательной </a:t>
            </a:r>
            <a:r>
              <a:rPr lang="ru-RU" sz="32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среды,      </a:t>
            </a:r>
            <a:r>
              <a:rPr lang="ru-RU" sz="32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обеспечивающей        повышение возможностей  субъектов  образовательного  процесса  в  получении  свободного  доступа   к  информационным,  научно-методическим,  материально-техническим </a:t>
            </a:r>
            <a:r>
              <a:rPr lang="ru-RU" sz="3200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ресурсам;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84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19256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0000CC"/>
                </a:solidFill>
              </a:rPr>
              <a:t/>
            </a:r>
            <a:br>
              <a:rPr lang="ru-RU" sz="3600" b="1" dirty="0">
                <a:solidFill>
                  <a:srgbClr val="0000CC"/>
                </a:solidFill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496944" cy="4873752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ru-RU" sz="2600" i="1" dirty="0">
                <a:latin typeface="Times New Roman"/>
                <a:ea typeface="Times New Roman"/>
                <a:cs typeface="Times New Roman"/>
              </a:rPr>
              <a:t>оказание  методической  поддержки  классным руководителям и  другим категориям работников учреждения  образования по внедрению в практику их работы новых </a:t>
            </a:r>
            <a:r>
              <a:rPr lang="ru-RU" sz="2600" i="1" dirty="0" smtClean="0">
                <a:latin typeface="Times New Roman"/>
                <a:ea typeface="Times New Roman"/>
                <a:cs typeface="Times New Roman"/>
              </a:rPr>
              <a:t>технологий </a:t>
            </a:r>
            <a:r>
              <a:rPr lang="ru-RU" sz="2600" i="1" dirty="0">
                <a:latin typeface="Times New Roman"/>
                <a:ea typeface="Times New Roman"/>
                <a:cs typeface="Times New Roman"/>
              </a:rPr>
              <a:t>и форм </a:t>
            </a:r>
            <a:r>
              <a:rPr lang="ru-RU" sz="2600" i="1" dirty="0" err="1" smtClean="0">
                <a:latin typeface="Times New Roman"/>
                <a:ea typeface="Times New Roman"/>
                <a:cs typeface="Times New Roman"/>
              </a:rPr>
              <a:t>профориетанционной</a:t>
            </a:r>
            <a:r>
              <a:rPr lang="ru-RU" sz="2600" i="1" dirty="0" smtClean="0">
                <a:latin typeface="Times New Roman"/>
                <a:ea typeface="Times New Roman"/>
                <a:cs typeface="Times New Roman"/>
              </a:rPr>
              <a:t> работы; </a:t>
            </a:r>
            <a:endParaRPr lang="ru-RU" sz="2600" i="1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2600" i="1" dirty="0">
              <a:latin typeface="Times New Roman"/>
              <a:ea typeface="Times New Roman"/>
              <a:cs typeface="Times New Roman"/>
            </a:endParaRPr>
          </a:p>
          <a:p>
            <a:pPr>
              <a:buFont typeface="Arial" charset="0"/>
              <a:buChar char="•"/>
            </a:pPr>
            <a:r>
              <a:rPr lang="ru-RU" sz="2600" i="1" dirty="0">
                <a:latin typeface="Times New Roman"/>
                <a:ea typeface="Times New Roman"/>
                <a:cs typeface="Times New Roman"/>
              </a:rPr>
              <a:t> повышение    профессиональной     компетентности     педагогических  работников  в  вопросах  </a:t>
            </a:r>
            <a:r>
              <a:rPr lang="ru-RU" sz="2600" i="1" dirty="0" err="1" smtClean="0">
                <a:latin typeface="Times New Roman"/>
                <a:ea typeface="Times New Roman"/>
                <a:cs typeface="Times New Roman"/>
              </a:rPr>
              <a:t>профориентационной</a:t>
            </a:r>
            <a:r>
              <a:rPr lang="ru-RU" sz="2600" i="1" dirty="0" smtClean="0">
                <a:latin typeface="Times New Roman"/>
                <a:ea typeface="Times New Roman"/>
                <a:cs typeface="Times New Roman"/>
              </a:rPr>
              <a:t> деятельности</a:t>
            </a:r>
            <a:endParaRPr lang="ru-RU" sz="2600" i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38609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small" dirty="0" smtClean="0">
                <a:solidFill>
                  <a:srgbClr val="401008"/>
                </a:solidFill>
              </a:rPr>
              <a:t>Задачи: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068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t="11456" r="11708" b="5655"/>
          <a:stretch/>
        </p:blipFill>
        <p:spPr>
          <a:xfrm>
            <a:off x="-180528" y="1"/>
            <a:ext cx="9217024" cy="6884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58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t="10995" r="9111" b="3449"/>
          <a:stretch/>
        </p:blipFill>
        <p:spPr>
          <a:xfrm>
            <a:off x="251520" y="-55179"/>
            <a:ext cx="889248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71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281</Words>
  <Application>Microsoft Office PowerPoint</Application>
  <PresentationFormat>Экран (4:3)</PresentationFormat>
  <Paragraphs>28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1_Тема Office</vt:lpstr>
      <vt:lpstr>Эркер</vt:lpstr>
      <vt:lpstr>Трек</vt:lpstr>
      <vt:lpstr>Презентация PowerPoint</vt:lpstr>
      <vt:lpstr>Роль ресурсного центра  в профессиональном становлении учащихся   Заместитель директора по воспитательной работе государственного учреждения образования  «Средняя школа № 1 г. Вилейки»  Раиса Аркадьевна Деруго</vt:lpstr>
      <vt:lpstr>Счастье не в том, чтобы делать всегда то, что хочешь, а в том, чтобы всегда хотеть того, что делаешь                        Л. Толстой</vt:lpstr>
      <vt:lpstr>Главная цель профориентационной работы:</vt:lpstr>
      <vt:lpstr>Цель работы ресурсного центра по профориентации:</vt:lpstr>
      <vt:lpstr> Задачи деятельности Ресурсного центра по профориентации :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Встреча с Кислым Владимиром Владимировичем, доцентом, кандидатом сельскохозяйственных наук Гродненского государственного аграрного университета.</vt:lpstr>
      <vt:lpstr>Встреча со старшим преподавателем кафедры моделирования и проектирования БГАТУ  Шахраем Дмитрием Сергеевичем</vt:lpstr>
      <vt:lpstr>Встреча с представителем воинской части города Воложина майором Юхновским Д.А.</vt:lpstr>
      <vt:lpstr>Встреча с преподавателем  УО«Вилейского государственного колледжа» Богуровой Г.В.</vt:lpstr>
      <vt:lpstr>Семинар по профориентации «Профессиональная работа в системе работы учреждений образования Вилейского района: подходы, методы, методики»</vt:lpstr>
      <vt:lpstr>Встреча с представителями филиала МГПК УО РИПО  Вегер О.Ю. и Мороз В.И.</vt:lpstr>
      <vt:lpstr>Встреча с преподавателем УО «БГСХА» Михальченей Ю.Ч.</vt:lpstr>
      <vt:lpstr>Классный час «В мире профессий с Машей и Медведем»</vt:lpstr>
      <vt:lpstr>Классный час «В мире профессий с Машей и Медведем»</vt:lpstr>
      <vt:lpstr>Классный час «Твой выбор – твоя судьба»</vt:lpstr>
      <vt:lpstr>Внеклассное мероприятие «По волнам профессий»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ГУО «Средняя школа № 1 г.Вилейки»</dc:title>
  <dc:creator>www</dc:creator>
  <cp:lastModifiedBy>Школа</cp:lastModifiedBy>
  <cp:revision>34</cp:revision>
  <dcterms:created xsi:type="dcterms:W3CDTF">2017-04-19T09:23:41Z</dcterms:created>
  <dcterms:modified xsi:type="dcterms:W3CDTF">2019-10-16T06:18:16Z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2206326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